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38841-1C0E-40C9-80E1-2432793470B9}" type="datetimeFigureOut">
              <a:rPr lang="ar-IQ" smtClean="0"/>
              <a:t>14/03/1440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66F1E-DA36-44BE-AAC3-CB9A265A17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62721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38841-1C0E-40C9-80E1-2432793470B9}" type="datetimeFigureOut">
              <a:rPr lang="ar-IQ" smtClean="0"/>
              <a:t>14/03/1440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66F1E-DA36-44BE-AAC3-CB9A265A17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21279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38841-1C0E-40C9-80E1-2432793470B9}" type="datetimeFigureOut">
              <a:rPr lang="ar-IQ" smtClean="0"/>
              <a:t>14/03/1440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66F1E-DA36-44BE-AAC3-CB9A265A17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2903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304800" y="3200400"/>
            <a:ext cx="11684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5B524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5" name="Picture 3" descr="D:\FRONTPAGE THEMES\NATURE\ANABNR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0" t="-1314" r="-2" b="-36961"/>
          <a:stretch>
            <a:fillRect/>
          </a:stretch>
        </p:blipFill>
        <p:spPr bwMode="auto">
          <a:xfrm>
            <a:off x="711200" y="3200400"/>
            <a:ext cx="112776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hidden">
          <a:xfrm>
            <a:off x="1060451" y="2895600"/>
            <a:ext cx="4064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5B524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524000" y="19812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717800" y="4351338"/>
            <a:ext cx="85344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3246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2A3D7A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3246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2A3D7A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324600"/>
            <a:ext cx="2540000" cy="457200"/>
          </a:xfrm>
        </p:spPr>
        <p:txBody>
          <a:bodyPr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3EAB176-2805-48B4-8EBD-956FF1AF25F8}" type="slidenum">
              <a:rPr lang="en-GB" altLang="ar-IQ" smtClean="0">
                <a:solidFill>
                  <a:srgbClr val="2A3D7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ar-IQ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199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2A3D7A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2A3D7A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16F64CD-AB61-4C36-9DFC-16E787B60DA4}" type="slidenum">
              <a:rPr lang="en-GB" altLang="ar-IQ" sz="2400" smtClean="0">
                <a:solidFill>
                  <a:srgbClr val="2A3D7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ar-IQ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742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2A3D7A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2A3D7A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C4322C8-2183-4DD6-B7AB-B760B4F1D057}" type="slidenum">
              <a:rPr lang="en-GB" altLang="ar-IQ" sz="2400" smtClean="0">
                <a:solidFill>
                  <a:srgbClr val="2A3D7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ar-IQ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231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400" y="210185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210185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2A3D7A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2A3D7A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C5F2B4C-01D7-4FEF-9784-0384FFDBE1B4}" type="slidenum">
              <a:rPr lang="en-GB" altLang="ar-IQ" sz="2400" smtClean="0">
                <a:solidFill>
                  <a:srgbClr val="2A3D7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ar-IQ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735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2A3D7A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2A3D7A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260AA3-71AB-4711-8481-255A93DFE3F7}" type="slidenum">
              <a:rPr lang="en-GB" altLang="ar-IQ" sz="2400" smtClean="0">
                <a:solidFill>
                  <a:srgbClr val="2A3D7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ar-IQ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340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2A3D7A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2A3D7A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ABA8819-C57E-4D9A-A1F7-D18E59DA806F}" type="slidenum">
              <a:rPr lang="en-GB" altLang="ar-IQ" sz="2400" smtClean="0">
                <a:solidFill>
                  <a:srgbClr val="2A3D7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ar-IQ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713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2A3D7A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2A3D7A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6BCF36B-A945-4B8C-AFCF-2200B1008D3A}" type="slidenum">
              <a:rPr lang="en-GB" altLang="ar-IQ" sz="2400" smtClean="0">
                <a:solidFill>
                  <a:srgbClr val="2A3D7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ar-IQ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2212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2A3D7A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2A3D7A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92461D3-47B2-4EED-A848-8B0D9A9C433B}" type="slidenum">
              <a:rPr lang="en-GB" altLang="ar-IQ" sz="2400" smtClean="0">
                <a:solidFill>
                  <a:srgbClr val="2A3D7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ar-IQ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705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38841-1C0E-40C9-80E1-2432793470B9}" type="datetimeFigureOut">
              <a:rPr lang="ar-IQ" smtClean="0"/>
              <a:t>14/03/1440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66F1E-DA36-44BE-AAC3-CB9A265A17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711227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IQ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2A3D7A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2A3D7A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55AF3ED-A1C7-421F-84E9-F5997CAA545F}" type="slidenum">
              <a:rPr lang="en-GB" altLang="ar-IQ" sz="2400" smtClean="0">
                <a:solidFill>
                  <a:srgbClr val="2A3D7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ar-IQ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4934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2A3D7A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2A3D7A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7AB1C8-D64D-4C2C-BA1A-CD5E1455D9DA}" type="slidenum">
              <a:rPr lang="en-GB" altLang="ar-IQ" sz="2400" smtClean="0">
                <a:solidFill>
                  <a:srgbClr val="2A3D7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ar-IQ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6240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94800" y="838200"/>
            <a:ext cx="2590800" cy="5378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2400" y="838200"/>
            <a:ext cx="7569200" cy="5378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2A3D7A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2A3D7A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30A70BF-9F55-4DA1-BBB4-B99DB8BC5A6C}" type="slidenum">
              <a:rPr lang="en-GB" altLang="ar-IQ" sz="2400" smtClean="0">
                <a:solidFill>
                  <a:srgbClr val="2A3D7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ar-IQ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593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38841-1C0E-40C9-80E1-2432793470B9}" type="datetimeFigureOut">
              <a:rPr lang="ar-IQ" smtClean="0"/>
              <a:t>14/03/1440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66F1E-DA36-44BE-AAC3-CB9A265A17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80840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38841-1C0E-40C9-80E1-2432793470B9}" type="datetimeFigureOut">
              <a:rPr lang="ar-IQ" smtClean="0"/>
              <a:t>14/03/1440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66F1E-DA36-44BE-AAC3-CB9A265A17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00889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38841-1C0E-40C9-80E1-2432793470B9}" type="datetimeFigureOut">
              <a:rPr lang="ar-IQ" smtClean="0"/>
              <a:t>14/03/1440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66F1E-DA36-44BE-AAC3-CB9A265A17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652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38841-1C0E-40C9-80E1-2432793470B9}" type="datetimeFigureOut">
              <a:rPr lang="ar-IQ" smtClean="0"/>
              <a:t>14/03/1440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66F1E-DA36-44BE-AAC3-CB9A265A17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64026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38841-1C0E-40C9-80E1-2432793470B9}" type="datetimeFigureOut">
              <a:rPr lang="ar-IQ" smtClean="0"/>
              <a:t>14/03/1440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66F1E-DA36-44BE-AAC3-CB9A265A17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5113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38841-1C0E-40C9-80E1-2432793470B9}" type="datetimeFigureOut">
              <a:rPr lang="ar-IQ" smtClean="0"/>
              <a:t>14/03/1440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66F1E-DA36-44BE-AAC3-CB9A265A17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30459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38841-1C0E-40C9-80E1-2432793470B9}" type="datetimeFigureOut">
              <a:rPr lang="ar-IQ" smtClean="0"/>
              <a:t>14/03/1440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66F1E-DA36-44BE-AAC3-CB9A265A17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84451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38841-1C0E-40C9-80E1-2432793470B9}" type="datetimeFigureOut">
              <a:rPr lang="ar-IQ" smtClean="0"/>
              <a:t>14/03/1440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66F1E-DA36-44BE-AAC3-CB9A265A17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82320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hidden">
          <a:xfrm>
            <a:off x="203200" y="0"/>
            <a:ext cx="19304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5B524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6499" name="Rectangle 3"/>
          <p:cNvSpPr>
            <a:spLocks noChangeArrowheads="1"/>
          </p:cNvSpPr>
          <p:nvPr/>
        </p:nvSpPr>
        <p:spPr bwMode="hidden">
          <a:xfrm>
            <a:off x="2235200" y="0"/>
            <a:ext cx="99568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5B524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6500" name="Rectangle 4" descr="Stationery"/>
          <p:cNvSpPr>
            <a:spLocks noChangeArrowheads="1"/>
          </p:cNvSpPr>
          <p:nvPr/>
        </p:nvSpPr>
        <p:spPr bwMode="auto">
          <a:xfrm>
            <a:off x="609600" y="0"/>
            <a:ext cx="1625600" cy="762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5B524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6501" name="Rectangle 5" descr="Stationery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5B524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8382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ar-IQ" smtClean="0"/>
              <a:t>Click to edit Master title style</a:t>
            </a:r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22400" y="64135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2A3D7A"/>
              </a:solidFill>
            </a:endParaRPr>
          </a:p>
        </p:txBody>
      </p:sp>
      <p:sp>
        <p:nvSpPr>
          <p:cNvPr id="1065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4135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2A3D7A"/>
              </a:solidFill>
            </a:endParaRPr>
          </a:p>
        </p:txBody>
      </p:sp>
      <p:pic>
        <p:nvPicPr>
          <p:cNvPr id="13321" name="Picture 9" descr="C:\Wendy\anabnr2.GI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1" y="1"/>
            <a:ext cx="1055370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506" name="Rectangle 10"/>
          <p:cNvSpPr>
            <a:spLocks noChangeArrowheads="1"/>
          </p:cNvSpPr>
          <p:nvPr/>
        </p:nvSpPr>
        <p:spPr bwMode="auto">
          <a:xfrm>
            <a:off x="406400" y="457200"/>
            <a:ext cx="33528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5B524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65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72800" y="64135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E084907-A0D5-4EDE-8005-4CE246AF25B7}" type="slidenum">
              <a:rPr lang="en-GB" altLang="ar-IQ" sz="2400" smtClean="0">
                <a:solidFill>
                  <a:srgbClr val="2A3D7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ar-IQ" sz="1400">
              <a:solidFill>
                <a:srgbClr val="2A3D7A"/>
              </a:solidFill>
            </a:endParaRPr>
          </a:p>
        </p:txBody>
      </p:sp>
      <p:sp>
        <p:nvSpPr>
          <p:cNvPr id="13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210185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ar-IQ" smtClean="0"/>
              <a:t>Click to edit Master text styles</a:t>
            </a:r>
          </a:p>
          <a:p>
            <a:pPr lvl="1"/>
            <a:r>
              <a:rPr lang="en-GB" altLang="ar-IQ" smtClean="0"/>
              <a:t>Second level</a:t>
            </a:r>
          </a:p>
          <a:p>
            <a:pPr lvl="2"/>
            <a:r>
              <a:rPr lang="en-GB" altLang="ar-IQ" smtClean="0"/>
              <a:t>Third level</a:t>
            </a:r>
          </a:p>
          <a:p>
            <a:pPr lvl="3"/>
            <a:r>
              <a:rPr lang="en-GB" altLang="ar-IQ" smtClean="0"/>
              <a:t>Fourth level</a:t>
            </a:r>
          </a:p>
          <a:p>
            <a:pPr lvl="4"/>
            <a:r>
              <a:rPr lang="en-GB" altLang="ar-IQ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6087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ar-IQ" smtClean="0"/>
              <a:t>More Course Details</a:t>
            </a:r>
            <a:endParaRPr lang="en-GB" altLang="ar-IQ" smtClean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0800" y="1219200"/>
            <a:ext cx="7772400" cy="4997450"/>
          </a:xfrm>
        </p:spPr>
        <p:txBody>
          <a:bodyPr/>
          <a:lstStyle/>
          <a:p>
            <a:pPr eaLnBrk="1" hangingPunct="1"/>
            <a:r>
              <a:rPr lang="en-US" altLang="ar-IQ" sz="2800" b="1">
                <a:latin typeface="Arial" panose="020B0604020202020204" pitchFamily="34" charset="0"/>
                <a:cs typeface="Arial" panose="020B0604020202020204" pitchFamily="34" charset="0"/>
              </a:rPr>
              <a:t>BOOK</a:t>
            </a:r>
            <a:r>
              <a:rPr lang="en-US" altLang="ar-IQ" sz="280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altLang="ar-IQ" sz="2800"/>
              <a:t>Strength of Materials 4th edition (Solutions Manual) Singer  Pytel  (Legibly) </a:t>
            </a:r>
            <a:endParaRPr lang="en-US" altLang="ar-IQ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ar-IQ" sz="2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altLang="ar-IQ" sz="2800" b="1">
                <a:latin typeface="Arial" panose="020B0604020202020204" pitchFamily="34" charset="0"/>
                <a:cs typeface="Arial" panose="020B0604020202020204" pitchFamily="34" charset="0"/>
              </a:rPr>
              <a:t>COURSE WORK</a:t>
            </a:r>
            <a:r>
              <a:rPr lang="en-US" altLang="ar-IQ" sz="280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ar-IQ" sz="2800">
                <a:latin typeface="Arial" panose="020B0604020202020204" pitchFamily="34" charset="0"/>
                <a:cs typeface="Arial" panose="020B0604020202020204" pitchFamily="34" charset="0"/>
              </a:rPr>
              <a:t>1.	Two Mid-Semester Test (40%); </a:t>
            </a:r>
          </a:p>
          <a:p>
            <a:pPr eaLnBrk="1" hangingPunct="1"/>
            <a:r>
              <a:rPr lang="en-US" altLang="ar-IQ" sz="2800">
                <a:latin typeface="Arial" panose="020B0604020202020204" pitchFamily="34" charset="0"/>
                <a:cs typeface="Arial" panose="020B0604020202020204" pitchFamily="34" charset="0"/>
              </a:rPr>
              <a:t>2.  Practical report (10%) and </a:t>
            </a:r>
          </a:p>
          <a:p>
            <a:pPr eaLnBrk="1" hangingPunct="1"/>
            <a:r>
              <a:rPr lang="en-US" altLang="ar-IQ" sz="2800">
                <a:latin typeface="Arial" panose="020B0604020202020204" pitchFamily="34" charset="0"/>
                <a:cs typeface="Arial" panose="020B0604020202020204" pitchFamily="34" charset="0"/>
              </a:rPr>
              <a:t>3.  End of Semester 1 Examination (50%). </a:t>
            </a:r>
          </a:p>
          <a:p>
            <a:pPr eaLnBrk="1" hangingPunct="1"/>
            <a:endParaRPr lang="en-GB" altLang="ar-IQ" sz="2800"/>
          </a:p>
        </p:txBody>
      </p:sp>
    </p:spTree>
    <p:extLst>
      <p:ext uri="{BB962C8B-B14F-4D97-AF65-F5344CB8AC3E}">
        <p14:creationId xmlns:p14="http://schemas.microsoft.com/office/powerpoint/2010/main" val="131873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 autoUpdateAnimBg="0"/>
      <p:bldP spid="10957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8382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ar-IQ" smtClean="0"/>
              <a:t>Shear Stress and Shear Strain Concluded</a:t>
            </a:r>
            <a:endParaRPr lang="en-GB" altLang="ar-IQ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ar-IQ" smtClean="0">
                <a:latin typeface="Arial" panose="020B0604020202020204" pitchFamily="34" charset="0"/>
                <a:cs typeface="Arial" panose="020B0604020202020204" pitchFamily="34" charset="0"/>
              </a:rPr>
              <a:t>For small       , </a:t>
            </a:r>
          </a:p>
          <a:p>
            <a:pPr eaLnBrk="1" hangingPunct="1"/>
            <a:r>
              <a:rPr lang="en-US" altLang="ar-IQ" b="1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ar-IQ" smtClean="0">
                <a:latin typeface="Arial" panose="020B0604020202020204" pitchFamily="34" charset="0"/>
                <a:cs typeface="Arial" panose="020B0604020202020204" pitchFamily="34" charset="0"/>
              </a:rPr>
              <a:t>Shear strain then becomes the change in the right angle.  </a:t>
            </a:r>
          </a:p>
          <a:p>
            <a:pPr eaLnBrk="1" hangingPunct="1"/>
            <a:r>
              <a:rPr lang="en-US" altLang="ar-IQ" smtClean="0">
                <a:latin typeface="Arial" panose="020B0604020202020204" pitchFamily="34" charset="0"/>
                <a:cs typeface="Arial" panose="020B0604020202020204" pitchFamily="34" charset="0"/>
              </a:rPr>
              <a:t>It is dimensionless and is measured in radians.</a:t>
            </a:r>
            <a:r>
              <a:rPr lang="en-GB" altLang="ar-IQ" smtClean="0"/>
              <a:t> 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5105400" y="2133601"/>
          <a:ext cx="38100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MathType Equation" r:id="rId3" imgW="126720" imgH="203040" progId="Equation">
                  <p:embed/>
                </p:oleObj>
              </mc:Choice>
              <mc:Fallback>
                <p:oleObj name="MathType Equation" r:id="rId3" imgW="126720" imgH="203040" progId="Equation">
                  <p:embed/>
                  <p:pic>
                    <p:nvPicPr>
                      <p:cNvPr id="409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133601"/>
                        <a:ext cx="381000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6629400" y="2209800"/>
          <a:ext cx="1220788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MathType Equation" r:id="rId5" imgW="406080" imgH="203040" progId="Equation">
                  <p:embed/>
                </p:oleObj>
              </mc:Choice>
              <mc:Fallback>
                <p:oleObj name="MathType Equation" r:id="rId5" imgW="406080" imgH="203040" progId="Equation">
                  <p:embed/>
                  <p:pic>
                    <p:nvPicPr>
                      <p:cNvPr id="409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209800"/>
                        <a:ext cx="1220788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258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ar-IQ" smtClean="0"/>
              <a:t>MAE207: CHAPTER ONE</a:t>
            </a:r>
            <a:endParaRPr lang="en-GB" altLang="ar-IQ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4351338"/>
            <a:ext cx="7219950" cy="1744662"/>
          </a:xfrm>
        </p:spPr>
        <p:txBody>
          <a:bodyPr/>
          <a:lstStyle/>
          <a:p>
            <a:pPr eaLnBrk="1" hangingPunct="1"/>
            <a:r>
              <a:rPr lang="en-US" altLang="ar-IQ" sz="4800"/>
              <a:t>STRESS AND STRAIN        RELATIONS</a:t>
            </a:r>
          </a:p>
          <a:p>
            <a:pPr eaLnBrk="1" hangingPunct="1"/>
            <a:endParaRPr lang="en-GB" altLang="ar-IQ" sz="4800"/>
          </a:p>
        </p:txBody>
      </p:sp>
    </p:spTree>
    <p:extLst>
      <p:ext uri="{BB962C8B-B14F-4D97-AF65-F5344CB8AC3E}">
        <p14:creationId xmlns:p14="http://schemas.microsoft.com/office/powerpoint/2010/main" val="270687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0" y="838200"/>
            <a:ext cx="7086600" cy="762000"/>
          </a:xfrm>
        </p:spPr>
        <p:txBody>
          <a:bodyPr/>
          <a:lstStyle/>
          <a:p>
            <a:pPr eaLnBrk="1" hangingPunct="1"/>
            <a:r>
              <a:rPr lang="en-US" altLang="ar-IQ" smtClean="0"/>
              <a:t>1.1  DIRECT OR NORMAL    STRESS</a:t>
            </a:r>
            <a:endParaRPr lang="en-GB" altLang="ar-IQ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153400" cy="50292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ar-IQ" smtClean="0">
                <a:latin typeface="Arial" panose="020B0604020202020204" pitchFamily="34" charset="0"/>
                <a:cs typeface="Arial" panose="020B0604020202020204" pitchFamily="34" charset="0"/>
              </a:rPr>
              <a:t>When a force is transmitted through a body, the body tends to change its shape or deform.The body is said to be strained. </a:t>
            </a:r>
          </a:p>
          <a:p>
            <a:pPr algn="just" eaLnBrk="1" hangingPunct="1">
              <a:lnSpc>
                <a:spcPct val="90000"/>
              </a:lnSpc>
            </a:pPr>
            <a:endParaRPr lang="en-US" altLang="ar-IQ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ar-IQ" sz="2800">
                <a:latin typeface="Arial" panose="020B0604020202020204" pitchFamily="34" charset="0"/>
                <a:cs typeface="Arial" panose="020B0604020202020204" pitchFamily="34" charset="0"/>
              </a:rPr>
              <a:t>Direct Stress = </a:t>
            </a:r>
            <a:r>
              <a:rPr lang="en-US" altLang="ar-IQ" sz="2800" u="sng">
                <a:latin typeface="Arial" panose="020B0604020202020204" pitchFamily="34" charset="0"/>
                <a:cs typeface="Arial" panose="020B0604020202020204" pitchFamily="34" charset="0"/>
              </a:rPr>
              <a:t>Applied Force (F)    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IQ" sz="2800">
                <a:latin typeface="Arial" panose="020B0604020202020204" pitchFamily="34" charset="0"/>
                <a:cs typeface="Arial" panose="020B0604020202020204" pitchFamily="34" charset="0"/>
              </a:rPr>
              <a:t>                             Cross Sectional Area (A)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ar-IQ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ar-IQ" sz="2800" b="1">
                <a:latin typeface="Arial" panose="020B0604020202020204" pitchFamily="34" charset="0"/>
                <a:cs typeface="Arial" panose="020B0604020202020204" pitchFamily="34" charset="0"/>
              </a:rPr>
              <a:t>Units:</a:t>
            </a:r>
            <a:r>
              <a:rPr lang="en-US" altLang="ar-IQ" sz="2800">
                <a:latin typeface="Arial" panose="020B0604020202020204" pitchFamily="34" charset="0"/>
                <a:cs typeface="Arial" panose="020B0604020202020204" pitchFamily="34" charset="0"/>
              </a:rPr>
              <a:t>  Usually N/m</a:t>
            </a:r>
            <a:r>
              <a:rPr lang="en-US" altLang="ar-IQ" sz="2800" baseline="30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ar-IQ" sz="2800">
                <a:latin typeface="Arial" panose="020B0604020202020204" pitchFamily="34" charset="0"/>
                <a:cs typeface="Arial" panose="020B0604020202020204" pitchFamily="34" charset="0"/>
              </a:rPr>
              <a:t> (Pa), N/mm</a:t>
            </a:r>
            <a:r>
              <a:rPr lang="en-US" altLang="ar-IQ" sz="2800" baseline="30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ar-IQ" sz="2800">
                <a:latin typeface="Arial" panose="020B0604020202020204" pitchFamily="34" charset="0"/>
                <a:cs typeface="Arial" panose="020B0604020202020204" pitchFamily="34" charset="0"/>
              </a:rPr>
              <a:t>,  MN/m</a:t>
            </a:r>
            <a:r>
              <a:rPr lang="en-US" altLang="ar-IQ" sz="2800" baseline="30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ar-IQ" sz="2800">
                <a:latin typeface="Arial" panose="020B0604020202020204" pitchFamily="34" charset="0"/>
                <a:cs typeface="Arial" panose="020B0604020202020204" pitchFamily="34" charset="0"/>
              </a:rPr>
              <a:t>,  GN/m</a:t>
            </a:r>
            <a:r>
              <a:rPr lang="en-US" altLang="ar-IQ" sz="2800" baseline="30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ar-IQ" sz="2800">
                <a:latin typeface="Arial" panose="020B0604020202020204" pitchFamily="34" charset="0"/>
                <a:cs typeface="Arial" panose="020B0604020202020204" pitchFamily="34" charset="0"/>
              </a:rPr>
              <a:t>  or  N/cm</a:t>
            </a:r>
            <a:r>
              <a:rPr lang="en-US" altLang="ar-IQ" sz="2800" baseline="30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altLang="ar-IQ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ar-IQ" sz="2800" b="1">
                <a:latin typeface="Arial" panose="020B0604020202020204" pitchFamily="34" charset="0"/>
                <a:cs typeface="Arial" panose="020B0604020202020204" pitchFamily="34" charset="0"/>
              </a:rPr>
              <a:t>Note:</a:t>
            </a:r>
            <a:r>
              <a:rPr lang="en-US" altLang="ar-IQ" sz="2800">
                <a:latin typeface="Arial" panose="020B0604020202020204" pitchFamily="34" charset="0"/>
                <a:cs typeface="Arial" panose="020B0604020202020204" pitchFamily="34" charset="0"/>
              </a:rPr>
              <a:t>  1 N/mm</a:t>
            </a:r>
            <a:r>
              <a:rPr lang="en-US" altLang="ar-IQ" sz="2800" baseline="30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ar-IQ" sz="2800">
                <a:latin typeface="Arial" panose="020B0604020202020204" pitchFamily="34" charset="0"/>
                <a:cs typeface="Arial" panose="020B0604020202020204" pitchFamily="34" charset="0"/>
              </a:rPr>
              <a:t> =  1 MN/m</a:t>
            </a:r>
            <a:r>
              <a:rPr lang="en-US" altLang="ar-IQ" sz="2800" baseline="30000">
                <a:latin typeface="Arial" panose="020B0604020202020204" pitchFamily="34" charset="0"/>
                <a:cs typeface="Arial" panose="020B0604020202020204" pitchFamily="34" charset="0"/>
              </a:rPr>
              <a:t>2  </a:t>
            </a:r>
            <a:r>
              <a:rPr lang="en-US" altLang="ar-IQ" sz="2800">
                <a:latin typeface="Arial" panose="020B0604020202020204" pitchFamily="34" charset="0"/>
                <a:cs typeface="Arial" panose="020B0604020202020204" pitchFamily="34" charset="0"/>
              </a:rPr>
              <a:t>= 1 MPa</a:t>
            </a:r>
          </a:p>
          <a:p>
            <a:pPr eaLnBrk="1" hangingPunct="1">
              <a:lnSpc>
                <a:spcPct val="90000"/>
              </a:lnSpc>
            </a:pPr>
            <a:endParaRPr lang="en-GB" altLang="ar-IQ" sz="2800"/>
          </a:p>
        </p:txBody>
      </p:sp>
    </p:spTree>
    <p:extLst>
      <p:ext uri="{BB962C8B-B14F-4D97-AF65-F5344CB8AC3E}">
        <p14:creationId xmlns:p14="http://schemas.microsoft.com/office/powerpoint/2010/main" val="57182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2286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ar-IQ" smtClean="0"/>
              <a:t>Direct Stress Contd.</a:t>
            </a:r>
            <a:endParaRPr lang="en-GB" altLang="ar-IQ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295400"/>
            <a:ext cx="7772400" cy="5334000"/>
          </a:xfrm>
        </p:spPr>
        <p:txBody>
          <a:bodyPr/>
          <a:lstStyle/>
          <a:p>
            <a:pPr algn="just" eaLnBrk="1" hangingPunct="1"/>
            <a:r>
              <a:rPr lang="en-US" altLang="ar-IQ" smtClean="0">
                <a:latin typeface="Arial" panose="020B0604020202020204" pitchFamily="34" charset="0"/>
                <a:cs typeface="Arial" panose="020B0604020202020204" pitchFamily="34" charset="0"/>
              </a:rPr>
              <a:t>Direct stress may be tensile, t or compressive,c and result from forces acting perpendicular to the plane of the cross-section</a:t>
            </a:r>
          </a:p>
          <a:p>
            <a:pPr eaLnBrk="1" hangingPunct="1"/>
            <a:endParaRPr lang="en-GB" altLang="ar-IQ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8839201" y="2286001"/>
          <a:ext cx="3016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MathType Equation" r:id="rId3" imgW="152280" imgH="139680" progId="Equation">
                  <p:embed/>
                </p:oleObj>
              </mc:Choice>
              <mc:Fallback>
                <p:oleObj name="MathType Equation" r:id="rId3" imgW="152280" imgH="139680" progId="Equation">
                  <p:embed/>
                  <p:pic>
                    <p:nvPicPr>
                      <p:cNvPr id="102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39201" y="2286001"/>
                        <a:ext cx="301625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5105401" y="2743201"/>
          <a:ext cx="3016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MathType Equation" r:id="rId5" imgW="152280" imgH="139680" progId="Equation">
                  <p:embed/>
                </p:oleObj>
              </mc:Choice>
              <mc:Fallback>
                <p:oleObj name="MathType Equation" r:id="rId5" imgW="152280" imgH="139680" progId="Equation">
                  <p:embed/>
                  <p:pic>
                    <p:nvPicPr>
                      <p:cNvPr id="102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1" y="2743201"/>
                        <a:ext cx="301625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Line 10"/>
          <p:cNvSpPr>
            <a:spLocks noChangeShapeType="1"/>
          </p:cNvSpPr>
          <p:nvPr/>
        </p:nvSpPr>
        <p:spPr bwMode="auto">
          <a:xfrm flipH="1">
            <a:off x="6705600" y="6019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z="2400">
              <a:solidFill>
                <a:srgbClr val="5B524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1" name="Text Box 12"/>
          <p:cNvSpPr txBox="1">
            <a:spLocks noChangeArrowheads="1"/>
          </p:cNvSpPr>
          <p:nvPr/>
        </p:nvSpPr>
        <p:spPr bwMode="auto">
          <a:xfrm>
            <a:off x="8518526" y="4537075"/>
            <a:ext cx="1235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ar-IQ">
                <a:solidFill>
                  <a:srgbClr val="FF0000"/>
                </a:solidFill>
              </a:rPr>
              <a:t>Tension</a:t>
            </a:r>
            <a:endParaRPr lang="en-GB" altLang="ar-IQ">
              <a:solidFill>
                <a:srgbClr val="FF0000"/>
              </a:solidFill>
            </a:endParaRPr>
          </a:p>
        </p:txBody>
      </p:sp>
      <p:sp>
        <p:nvSpPr>
          <p:cNvPr id="1032" name="Text Box 13"/>
          <p:cNvSpPr txBox="1">
            <a:spLocks noChangeArrowheads="1"/>
          </p:cNvSpPr>
          <p:nvPr/>
        </p:nvSpPr>
        <p:spPr bwMode="auto">
          <a:xfrm>
            <a:off x="8229600" y="5832476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ar-IQ">
                <a:solidFill>
                  <a:srgbClr val="FF0000"/>
                </a:solidFill>
              </a:rPr>
              <a:t>Compression</a:t>
            </a:r>
            <a:endParaRPr lang="en-GB" altLang="ar-IQ">
              <a:solidFill>
                <a:srgbClr val="FF0000"/>
              </a:solidFill>
            </a:endParaRPr>
          </a:p>
        </p:txBody>
      </p:sp>
      <p:grpSp>
        <p:nvGrpSpPr>
          <p:cNvPr id="1033" name="Group 5"/>
          <p:cNvGrpSpPr>
            <a:grpSpLocks/>
          </p:cNvGrpSpPr>
          <p:nvPr/>
        </p:nvGrpSpPr>
        <p:grpSpPr bwMode="auto">
          <a:xfrm>
            <a:off x="3962400" y="4495800"/>
            <a:ext cx="4267200" cy="838200"/>
            <a:chOff x="1104" y="2928"/>
            <a:chExt cx="2688" cy="528"/>
          </a:xfrm>
        </p:grpSpPr>
        <p:grpSp>
          <p:nvGrpSpPr>
            <p:cNvPr id="1040" name="Group 6"/>
            <p:cNvGrpSpPr>
              <a:grpSpLocks/>
            </p:cNvGrpSpPr>
            <p:nvPr/>
          </p:nvGrpSpPr>
          <p:grpSpPr bwMode="auto">
            <a:xfrm>
              <a:off x="1536" y="2928"/>
              <a:ext cx="1776" cy="528"/>
              <a:chOff x="1392" y="3168"/>
              <a:chExt cx="1776" cy="528"/>
            </a:xfrm>
          </p:grpSpPr>
          <p:sp>
            <p:nvSpPr>
              <p:cNvPr id="1043" name="Rectangle 7"/>
              <p:cNvSpPr>
                <a:spLocks noChangeArrowheads="1"/>
              </p:cNvSpPr>
              <p:nvPr/>
            </p:nvSpPr>
            <p:spPr bwMode="auto">
              <a:xfrm>
                <a:off x="1632" y="3312"/>
                <a:ext cx="1344" cy="28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ar-IQ">
                  <a:solidFill>
                    <a:srgbClr val="5B5249"/>
                  </a:solidFill>
                </a:endParaRPr>
              </a:p>
            </p:txBody>
          </p:sp>
          <p:sp>
            <p:nvSpPr>
              <p:cNvPr id="1044" name="Rectangle 8"/>
              <p:cNvSpPr>
                <a:spLocks noChangeArrowheads="1"/>
              </p:cNvSpPr>
              <p:nvPr/>
            </p:nvSpPr>
            <p:spPr bwMode="auto">
              <a:xfrm>
                <a:off x="1392" y="3168"/>
                <a:ext cx="240" cy="52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ar-IQ">
                  <a:solidFill>
                    <a:srgbClr val="5B5249"/>
                  </a:solidFill>
                </a:endParaRPr>
              </a:p>
            </p:txBody>
          </p:sp>
          <p:sp>
            <p:nvSpPr>
              <p:cNvPr id="1045" name="Rectangle 9"/>
              <p:cNvSpPr>
                <a:spLocks noChangeArrowheads="1"/>
              </p:cNvSpPr>
              <p:nvPr/>
            </p:nvSpPr>
            <p:spPr bwMode="auto">
              <a:xfrm>
                <a:off x="2928" y="3168"/>
                <a:ext cx="240" cy="52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ar-IQ">
                  <a:solidFill>
                    <a:srgbClr val="5B5249"/>
                  </a:solidFill>
                </a:endParaRPr>
              </a:p>
            </p:txBody>
          </p:sp>
        </p:grpSp>
        <p:sp>
          <p:nvSpPr>
            <p:cNvPr id="1041" name="Line 10"/>
            <p:cNvSpPr>
              <a:spLocks noChangeShapeType="1"/>
            </p:cNvSpPr>
            <p:nvPr/>
          </p:nvSpPr>
          <p:spPr bwMode="auto">
            <a:xfrm flipH="1">
              <a:off x="1104" y="3168"/>
              <a:ext cx="43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z="2400">
                <a:solidFill>
                  <a:srgbClr val="5B524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42" name="Line 11"/>
            <p:cNvSpPr>
              <a:spLocks noChangeShapeType="1"/>
            </p:cNvSpPr>
            <p:nvPr/>
          </p:nvSpPr>
          <p:spPr bwMode="auto">
            <a:xfrm>
              <a:off x="3312" y="3168"/>
              <a:ext cx="4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z="2400">
                <a:solidFill>
                  <a:srgbClr val="5B5249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034" name="Group 12"/>
          <p:cNvGrpSpPr>
            <a:grpSpLocks/>
          </p:cNvGrpSpPr>
          <p:nvPr/>
        </p:nvGrpSpPr>
        <p:grpSpPr bwMode="auto">
          <a:xfrm>
            <a:off x="4800600" y="5638800"/>
            <a:ext cx="2743200" cy="838200"/>
            <a:chOff x="1392" y="3168"/>
            <a:chExt cx="1776" cy="528"/>
          </a:xfrm>
        </p:grpSpPr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1632" y="3312"/>
              <a:ext cx="1344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ar-IQ">
                <a:solidFill>
                  <a:srgbClr val="5B5249"/>
                </a:solidFill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1392" y="3168"/>
              <a:ext cx="240" cy="5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ar-IQ">
                <a:solidFill>
                  <a:srgbClr val="5B5249"/>
                </a:solidFill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2928" y="3168"/>
              <a:ext cx="240" cy="5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ar-IQ">
                <a:solidFill>
                  <a:srgbClr val="5B5249"/>
                </a:solidFill>
              </a:endParaRPr>
            </a:p>
          </p:txBody>
        </p:sp>
      </p:grpSp>
      <p:sp>
        <p:nvSpPr>
          <p:cNvPr id="1035" name="Line 17"/>
          <p:cNvSpPr>
            <a:spLocks noChangeShapeType="1"/>
          </p:cNvSpPr>
          <p:nvPr/>
        </p:nvSpPr>
        <p:spPr bwMode="auto">
          <a:xfrm>
            <a:off x="7467600" y="6019800"/>
            <a:ext cx="762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z="2400">
              <a:solidFill>
                <a:srgbClr val="5B524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6" name="Line 16"/>
          <p:cNvSpPr>
            <a:spLocks noChangeShapeType="1"/>
          </p:cNvSpPr>
          <p:nvPr/>
        </p:nvSpPr>
        <p:spPr bwMode="auto">
          <a:xfrm flipH="1">
            <a:off x="4114800" y="6096000"/>
            <a:ext cx="68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z="2400">
              <a:solidFill>
                <a:srgbClr val="5B5249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666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8382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ar-IQ" b="1" smtClean="0">
                <a:cs typeface="Arial" panose="020B0604020202020204" pitchFamily="34" charset="0"/>
              </a:rPr>
              <a:t>1.2   Direct or Normal Strain</a:t>
            </a:r>
            <a:r>
              <a:rPr lang="en-US" altLang="ar-IQ" smtClean="0">
                <a:cs typeface="Arial" panose="020B0604020202020204" pitchFamily="34" charset="0"/>
              </a:rPr>
              <a:t/>
            </a:r>
            <a:br>
              <a:rPr lang="en-US" altLang="ar-IQ" smtClean="0">
                <a:cs typeface="Arial" panose="020B0604020202020204" pitchFamily="34" charset="0"/>
              </a:rPr>
            </a:br>
            <a:endParaRPr lang="en-GB" altLang="ar-IQ" smtClean="0">
              <a:cs typeface="Arial" panose="020B060402020202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altLang="ar-IQ" smtClean="0">
                <a:latin typeface="Arial" panose="020B0604020202020204" pitchFamily="34" charset="0"/>
                <a:cs typeface="Arial" panose="020B0604020202020204" pitchFamily="34" charset="0"/>
              </a:rPr>
              <a:t>When loads are applied to a body, some deformation will occur resulting to a change in dimension.  </a:t>
            </a:r>
          </a:p>
          <a:p>
            <a:pPr algn="just" eaLnBrk="1" hangingPunct="1"/>
            <a:r>
              <a:rPr lang="en-US" altLang="ar-IQ" smtClean="0">
                <a:latin typeface="Arial" panose="020B0604020202020204" pitchFamily="34" charset="0"/>
                <a:cs typeface="Arial" panose="020B0604020202020204" pitchFamily="34" charset="0"/>
              </a:rPr>
              <a:t>Consider a bar, subjected to axial tensile loading force, F. If the bar extension is dl and its original length (before loading) is L, then tensile strain is:  </a:t>
            </a:r>
          </a:p>
        </p:txBody>
      </p:sp>
    </p:spTree>
    <p:extLst>
      <p:ext uri="{BB962C8B-B14F-4D97-AF65-F5344CB8AC3E}">
        <p14:creationId xmlns:p14="http://schemas.microsoft.com/office/powerpoint/2010/main" val="1864416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2286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ar-IQ" smtClean="0"/>
              <a:t>Direct or Normal Strain Contd.</a:t>
            </a:r>
            <a:endParaRPr lang="en-GB" altLang="ar-IQ" smtClean="0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4419600"/>
            <a:ext cx="7772400" cy="2819400"/>
          </a:xfrm>
        </p:spPr>
        <p:txBody>
          <a:bodyPr/>
          <a:lstStyle/>
          <a:p>
            <a:pPr eaLnBrk="1" hangingPunct="1"/>
            <a:r>
              <a:rPr lang="en-US" altLang="ar-IQ" smtClean="0"/>
              <a:t>Direct Strain (     )   = </a:t>
            </a:r>
            <a:r>
              <a:rPr lang="en-US" altLang="ar-IQ" u="sng" smtClean="0"/>
              <a:t>Change in Length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ar-IQ" smtClean="0"/>
              <a:t>                                         Original Length</a:t>
            </a:r>
            <a:endParaRPr lang="en-GB" altLang="ar-IQ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ar-IQ" smtClean="0"/>
              <a:t>i.e.        = dl/L</a:t>
            </a:r>
            <a:endParaRPr lang="en-GB" altLang="ar-IQ" smtClean="0"/>
          </a:p>
        </p:txBody>
      </p:sp>
      <p:sp>
        <p:nvSpPr>
          <p:cNvPr id="2054" name="Rectangle 4"/>
          <p:cNvSpPr>
            <a:spLocks noChangeArrowheads="1"/>
          </p:cNvSpPr>
          <p:nvPr/>
        </p:nvSpPr>
        <p:spPr bwMode="auto">
          <a:xfrm>
            <a:off x="3810000" y="2286000"/>
            <a:ext cx="2819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ar-IQ" altLang="ar-IQ">
              <a:solidFill>
                <a:srgbClr val="5B5249"/>
              </a:solidFill>
            </a:endParaRPr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3810000" y="3200400"/>
            <a:ext cx="3200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ar-IQ" altLang="ar-IQ">
              <a:solidFill>
                <a:srgbClr val="5B5249"/>
              </a:solidFill>
            </a:endParaRPr>
          </a:p>
        </p:txBody>
      </p:sp>
      <p:sp>
        <p:nvSpPr>
          <p:cNvPr id="2056" name="Line 6"/>
          <p:cNvSpPr>
            <a:spLocks noChangeShapeType="1"/>
          </p:cNvSpPr>
          <p:nvPr/>
        </p:nvSpPr>
        <p:spPr bwMode="auto">
          <a:xfrm flipH="1">
            <a:off x="2819400" y="3429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z="2400">
              <a:solidFill>
                <a:srgbClr val="5B524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7" name="Line 8"/>
          <p:cNvSpPr>
            <a:spLocks noChangeShapeType="1"/>
          </p:cNvSpPr>
          <p:nvPr/>
        </p:nvSpPr>
        <p:spPr bwMode="auto">
          <a:xfrm>
            <a:off x="7010400" y="3505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z="2400">
              <a:solidFill>
                <a:srgbClr val="5B524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>
            <a:off x="6629400" y="2895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z="2400">
              <a:solidFill>
                <a:srgbClr val="5B524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6629400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z="2400">
              <a:solidFill>
                <a:srgbClr val="5B524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6629400" y="3733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z="2400">
              <a:solidFill>
                <a:srgbClr val="5B524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7010400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z="2400">
              <a:solidFill>
                <a:srgbClr val="5B524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6689725" y="3698875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ar-IQ">
                <a:solidFill>
                  <a:srgbClr val="5B5249"/>
                </a:solidFill>
              </a:rPr>
              <a:t>dl</a:t>
            </a:r>
            <a:endParaRPr lang="en-GB" altLang="ar-IQ">
              <a:solidFill>
                <a:srgbClr val="5B5249"/>
              </a:solidFill>
            </a:endParaRP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8061326" y="3241675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ar-IQ">
                <a:solidFill>
                  <a:srgbClr val="5B5249"/>
                </a:solidFill>
              </a:rPr>
              <a:t>F</a:t>
            </a:r>
            <a:endParaRPr lang="en-GB" altLang="ar-IQ">
              <a:solidFill>
                <a:srgbClr val="5B5249"/>
              </a:solidFill>
            </a:endParaRP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2498726" y="3165475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ar-IQ">
                <a:solidFill>
                  <a:srgbClr val="5B5249"/>
                </a:solidFill>
              </a:rPr>
              <a:t>F</a:t>
            </a:r>
            <a:endParaRPr lang="en-GB" altLang="ar-IQ">
              <a:solidFill>
                <a:srgbClr val="5B5249"/>
              </a:solidFill>
            </a:endParaRPr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3886200" y="41148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z="2400">
              <a:solidFill>
                <a:srgbClr val="5B524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4860925" y="3622675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ar-IQ">
                <a:solidFill>
                  <a:srgbClr val="5B5249"/>
                </a:solidFill>
              </a:rPr>
              <a:t>L</a:t>
            </a:r>
            <a:endParaRPr lang="en-GB" altLang="ar-IQ">
              <a:solidFill>
                <a:srgbClr val="5B5249"/>
              </a:solidFill>
            </a:endParaRPr>
          </a:p>
        </p:txBody>
      </p:sp>
      <p:graphicFrame>
        <p:nvGraphicFramePr>
          <p:cNvPr id="2050" name="Object 19"/>
          <p:cNvGraphicFramePr>
            <a:graphicFrameLocks noChangeAspect="1"/>
          </p:cNvGraphicFramePr>
          <p:nvPr/>
        </p:nvGraphicFramePr>
        <p:xfrm>
          <a:off x="5029201" y="4572001"/>
          <a:ext cx="3778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MathType Equation" r:id="rId3" imgW="126720" imgH="139680" progId="Equation">
                  <p:embed/>
                </p:oleObj>
              </mc:Choice>
              <mc:Fallback>
                <p:oleObj name="MathType Equation" r:id="rId3" imgW="126720" imgH="139680" progId="Equation">
                  <p:embed/>
                  <p:pic>
                    <p:nvPicPr>
                      <p:cNvPr id="205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1" y="4572001"/>
                        <a:ext cx="377825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20"/>
          <p:cNvGraphicFramePr>
            <a:graphicFrameLocks noChangeAspect="1"/>
          </p:cNvGraphicFramePr>
          <p:nvPr/>
        </p:nvGraphicFramePr>
        <p:xfrm>
          <a:off x="3124201" y="5715001"/>
          <a:ext cx="3778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MathType Equation" r:id="rId5" imgW="126720" imgH="139680" progId="Equation">
                  <p:embed/>
                </p:oleObj>
              </mc:Choice>
              <mc:Fallback>
                <p:oleObj name="MathType Equation" r:id="rId5" imgW="126720" imgH="139680" progId="Equation">
                  <p:embed/>
                  <p:pic>
                    <p:nvPicPr>
                      <p:cNvPr id="205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1" y="5715001"/>
                        <a:ext cx="377825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3753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-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ar-IQ" smtClean="0"/>
              <a:t>Direct or Normal Strain Contd.</a:t>
            </a:r>
            <a:endParaRPr lang="en-GB" altLang="ar-IQ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0800" y="1219200"/>
            <a:ext cx="7772400" cy="4997450"/>
          </a:xfrm>
        </p:spPr>
        <p:txBody>
          <a:bodyPr/>
          <a:lstStyle/>
          <a:p>
            <a:pPr algn="just" eaLnBrk="1" hangingPunct="1"/>
            <a:r>
              <a:rPr lang="en-US" altLang="ar-IQ" smtClean="0">
                <a:latin typeface="Arial" panose="020B0604020202020204" pitchFamily="34" charset="0"/>
                <a:cs typeface="Arial" panose="020B0604020202020204" pitchFamily="34" charset="0"/>
              </a:rPr>
              <a:t>As strain is a ratio of lengths, it is dimensionless.  </a:t>
            </a:r>
          </a:p>
          <a:p>
            <a:pPr algn="just" eaLnBrk="1" hangingPunct="1"/>
            <a:r>
              <a:rPr lang="en-US" altLang="ar-IQ" smtClean="0">
                <a:latin typeface="Arial" panose="020B0604020202020204" pitchFamily="34" charset="0"/>
                <a:cs typeface="Arial" panose="020B0604020202020204" pitchFamily="34" charset="0"/>
              </a:rPr>
              <a:t>Similarly, for compression by amount, dl:  Compressive strain = - dl/L</a:t>
            </a:r>
          </a:p>
          <a:p>
            <a:pPr algn="just" eaLnBrk="1" hangingPunct="1"/>
            <a:r>
              <a:rPr lang="en-US" altLang="ar-IQ" b="1" smtClean="0">
                <a:latin typeface="Arial" panose="020B0604020202020204" pitchFamily="34" charset="0"/>
                <a:cs typeface="Arial" panose="020B0604020202020204" pitchFamily="34" charset="0"/>
              </a:rPr>
              <a:t>Note:</a:t>
            </a:r>
            <a:r>
              <a:rPr lang="en-US" altLang="ar-IQ" smtClean="0">
                <a:latin typeface="Arial" panose="020B0604020202020204" pitchFamily="34" charset="0"/>
                <a:cs typeface="Arial" panose="020B0604020202020204" pitchFamily="34" charset="0"/>
              </a:rPr>
              <a:t>  Strain is positive for an increase in dimension and negative for a reduction in dimension.</a:t>
            </a:r>
          </a:p>
          <a:p>
            <a:pPr eaLnBrk="1" hangingPunct="1"/>
            <a:endParaRPr lang="en-GB" altLang="ar-IQ" smtClean="0"/>
          </a:p>
        </p:txBody>
      </p:sp>
    </p:spTree>
    <p:extLst>
      <p:ext uri="{BB962C8B-B14F-4D97-AF65-F5344CB8AC3E}">
        <p14:creationId xmlns:p14="http://schemas.microsoft.com/office/powerpoint/2010/main" val="100901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2286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ar-IQ" smtClean="0"/>
              <a:t>1.3 Shear Stress and Shear Strain</a:t>
            </a:r>
            <a:endParaRPr lang="en-GB" altLang="ar-IQ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0800" y="1066800"/>
            <a:ext cx="7772400" cy="5149850"/>
          </a:xfrm>
        </p:spPr>
        <p:txBody>
          <a:bodyPr/>
          <a:lstStyle/>
          <a:p>
            <a:pPr algn="just" eaLnBrk="1" hangingPunct="1"/>
            <a:r>
              <a:rPr lang="en-US" altLang="ar-IQ" sz="3600">
                <a:latin typeface="Arial" panose="020B0604020202020204" pitchFamily="34" charset="0"/>
                <a:cs typeface="Arial" panose="020B0604020202020204" pitchFamily="34" charset="0"/>
              </a:rPr>
              <a:t>Shear stresses are produced by equal and opposite parallel forces not in line.</a:t>
            </a:r>
          </a:p>
          <a:p>
            <a:pPr algn="just" eaLnBrk="1" hangingPunct="1"/>
            <a:r>
              <a:rPr lang="en-US" altLang="ar-IQ" sz="3600">
                <a:latin typeface="Arial" panose="020B0604020202020204" pitchFamily="34" charset="0"/>
                <a:cs typeface="Arial" panose="020B0604020202020204" pitchFamily="34" charset="0"/>
              </a:rPr>
              <a:t>  The forces tend to make one part of the material slide over the other part.  </a:t>
            </a:r>
          </a:p>
          <a:p>
            <a:pPr algn="just" eaLnBrk="1" hangingPunct="1"/>
            <a:r>
              <a:rPr lang="en-US" altLang="ar-IQ" sz="3600">
                <a:latin typeface="Arial" panose="020B0604020202020204" pitchFamily="34" charset="0"/>
                <a:cs typeface="Arial" panose="020B0604020202020204" pitchFamily="34" charset="0"/>
              </a:rPr>
              <a:t>Shear stress is tangential to the area over which it acts.</a:t>
            </a:r>
          </a:p>
          <a:p>
            <a:pPr eaLnBrk="1" hangingPunct="1"/>
            <a:endParaRPr lang="en-GB" altLang="ar-IQ" sz="3600"/>
          </a:p>
        </p:txBody>
      </p:sp>
    </p:spTree>
    <p:extLst>
      <p:ext uri="{BB962C8B-B14F-4D97-AF65-F5344CB8AC3E}">
        <p14:creationId xmlns:p14="http://schemas.microsoft.com/office/powerpoint/2010/main" val="125838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8382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ar-IQ" smtClean="0"/>
              <a:t>Shear Stress and Shear Strain Contd.</a:t>
            </a:r>
            <a:endParaRPr lang="en-GB" altLang="ar-IQ" smtClean="0"/>
          </a:p>
        </p:txBody>
      </p:sp>
      <p:sp>
        <p:nvSpPr>
          <p:cNvPr id="3079" name="Rectangle 3"/>
          <p:cNvSpPr>
            <a:spLocks noChangeArrowheads="1"/>
          </p:cNvSpPr>
          <p:nvPr/>
        </p:nvSpPr>
        <p:spPr bwMode="auto">
          <a:xfrm>
            <a:off x="3657600" y="2590800"/>
            <a:ext cx="38862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ar-IQ">
              <a:solidFill>
                <a:srgbClr val="5B5249"/>
              </a:solidFill>
            </a:endParaRPr>
          </a:p>
        </p:txBody>
      </p:sp>
      <p:sp>
        <p:nvSpPr>
          <p:cNvPr id="3080" name="Line 4"/>
          <p:cNvSpPr>
            <a:spLocks noChangeShapeType="1"/>
          </p:cNvSpPr>
          <p:nvPr/>
        </p:nvSpPr>
        <p:spPr bwMode="auto">
          <a:xfrm flipV="1">
            <a:off x="7543800" y="2667000"/>
            <a:ext cx="1143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z="2400">
              <a:solidFill>
                <a:srgbClr val="5B524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1" name="Line 5"/>
          <p:cNvSpPr>
            <a:spLocks noChangeShapeType="1"/>
          </p:cNvSpPr>
          <p:nvPr/>
        </p:nvSpPr>
        <p:spPr bwMode="auto">
          <a:xfrm>
            <a:off x="7543800" y="2590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z="2400">
              <a:solidFill>
                <a:srgbClr val="5B524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2" name="Line 6"/>
          <p:cNvSpPr>
            <a:spLocks noChangeShapeType="1"/>
          </p:cNvSpPr>
          <p:nvPr/>
        </p:nvSpPr>
        <p:spPr bwMode="auto">
          <a:xfrm flipV="1">
            <a:off x="3657600" y="2590800"/>
            <a:ext cx="11430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z="2400">
              <a:solidFill>
                <a:srgbClr val="5B524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3" name="Rectangle 7"/>
          <p:cNvSpPr>
            <a:spLocks noChangeArrowheads="1"/>
          </p:cNvSpPr>
          <p:nvPr/>
        </p:nvSpPr>
        <p:spPr bwMode="auto">
          <a:xfrm>
            <a:off x="5181600" y="32766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ar-IQ" altLang="ar-IQ">
              <a:solidFill>
                <a:srgbClr val="5B5249"/>
              </a:solidFill>
            </a:endParaRPr>
          </a:p>
        </p:txBody>
      </p:sp>
      <p:sp>
        <p:nvSpPr>
          <p:cNvPr id="3084" name="Text Box 9"/>
          <p:cNvSpPr txBox="1">
            <a:spLocks noChangeArrowheads="1"/>
          </p:cNvSpPr>
          <p:nvPr/>
        </p:nvSpPr>
        <p:spPr bwMode="auto">
          <a:xfrm>
            <a:off x="4860926" y="3013075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ar-IQ">
                <a:solidFill>
                  <a:srgbClr val="5B5249"/>
                </a:solidFill>
              </a:rPr>
              <a:t>P</a:t>
            </a:r>
            <a:endParaRPr lang="en-GB" altLang="ar-IQ">
              <a:solidFill>
                <a:srgbClr val="5B5249"/>
              </a:solidFill>
            </a:endParaRPr>
          </a:p>
        </p:txBody>
      </p:sp>
      <p:sp>
        <p:nvSpPr>
          <p:cNvPr id="3085" name="Text Box 10"/>
          <p:cNvSpPr txBox="1">
            <a:spLocks noChangeArrowheads="1"/>
          </p:cNvSpPr>
          <p:nvPr/>
        </p:nvSpPr>
        <p:spPr bwMode="auto">
          <a:xfrm>
            <a:off x="6232526" y="3013075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ar-IQ">
                <a:solidFill>
                  <a:srgbClr val="5B5249"/>
                </a:solidFill>
              </a:rPr>
              <a:t>Q</a:t>
            </a:r>
            <a:endParaRPr lang="en-GB" altLang="ar-IQ">
              <a:solidFill>
                <a:srgbClr val="5B5249"/>
              </a:solidFill>
            </a:endParaRPr>
          </a:p>
        </p:txBody>
      </p:sp>
      <p:sp>
        <p:nvSpPr>
          <p:cNvPr id="3086" name="Text Box 11"/>
          <p:cNvSpPr txBox="1">
            <a:spLocks noChangeArrowheads="1"/>
          </p:cNvSpPr>
          <p:nvPr/>
        </p:nvSpPr>
        <p:spPr bwMode="auto">
          <a:xfrm>
            <a:off x="5013326" y="3698875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ar-IQ">
                <a:solidFill>
                  <a:srgbClr val="5B5249"/>
                </a:solidFill>
              </a:rPr>
              <a:t>S</a:t>
            </a:r>
            <a:endParaRPr lang="en-GB" altLang="ar-IQ">
              <a:solidFill>
                <a:srgbClr val="5B5249"/>
              </a:solidFill>
            </a:endParaRPr>
          </a:p>
        </p:txBody>
      </p:sp>
      <p:sp>
        <p:nvSpPr>
          <p:cNvPr id="3087" name="Text Box 12"/>
          <p:cNvSpPr txBox="1">
            <a:spLocks noChangeArrowheads="1"/>
          </p:cNvSpPr>
          <p:nvPr/>
        </p:nvSpPr>
        <p:spPr bwMode="auto">
          <a:xfrm>
            <a:off x="6156325" y="362267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ar-IQ">
                <a:solidFill>
                  <a:srgbClr val="5B5249"/>
                </a:solidFill>
              </a:rPr>
              <a:t>R</a:t>
            </a:r>
            <a:endParaRPr lang="en-GB" altLang="ar-IQ">
              <a:solidFill>
                <a:srgbClr val="5B5249"/>
              </a:solidFill>
            </a:endParaRPr>
          </a:p>
        </p:txBody>
      </p:sp>
      <p:sp>
        <p:nvSpPr>
          <p:cNvPr id="3088" name="Line 13"/>
          <p:cNvSpPr>
            <a:spLocks noChangeShapeType="1"/>
          </p:cNvSpPr>
          <p:nvPr/>
        </p:nvSpPr>
        <p:spPr bwMode="auto">
          <a:xfrm flipH="1">
            <a:off x="2590800" y="4419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z="2400">
              <a:solidFill>
                <a:srgbClr val="5B524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9" name="Line 14"/>
          <p:cNvSpPr>
            <a:spLocks noChangeShapeType="1"/>
          </p:cNvSpPr>
          <p:nvPr/>
        </p:nvSpPr>
        <p:spPr bwMode="auto">
          <a:xfrm>
            <a:off x="8763000" y="2590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z="2400">
              <a:solidFill>
                <a:srgbClr val="5B524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90" name="Text Box 15"/>
          <p:cNvSpPr txBox="1">
            <a:spLocks noChangeArrowheads="1"/>
          </p:cNvSpPr>
          <p:nvPr/>
        </p:nvSpPr>
        <p:spPr bwMode="auto">
          <a:xfrm>
            <a:off x="9737726" y="2479675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ar-IQ">
                <a:solidFill>
                  <a:srgbClr val="5B5249"/>
                </a:solidFill>
              </a:rPr>
              <a:t>F</a:t>
            </a:r>
            <a:endParaRPr lang="en-GB" altLang="ar-IQ">
              <a:solidFill>
                <a:srgbClr val="5B5249"/>
              </a:solidFill>
            </a:endParaRPr>
          </a:p>
        </p:txBody>
      </p:sp>
      <p:sp>
        <p:nvSpPr>
          <p:cNvPr id="3091" name="Text Box 16"/>
          <p:cNvSpPr txBox="1">
            <a:spLocks noChangeArrowheads="1"/>
          </p:cNvSpPr>
          <p:nvPr/>
        </p:nvSpPr>
        <p:spPr bwMode="auto">
          <a:xfrm>
            <a:off x="7527926" y="2098675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ar-IQ">
                <a:solidFill>
                  <a:srgbClr val="5B5249"/>
                </a:solidFill>
              </a:rPr>
              <a:t>D</a:t>
            </a:r>
            <a:endParaRPr lang="en-GB" altLang="ar-IQ">
              <a:solidFill>
                <a:srgbClr val="5B5249"/>
              </a:solidFill>
            </a:endParaRPr>
          </a:p>
        </p:txBody>
      </p:sp>
      <p:sp>
        <p:nvSpPr>
          <p:cNvPr id="3092" name="Text Box 17"/>
          <p:cNvSpPr txBox="1">
            <a:spLocks noChangeArrowheads="1"/>
          </p:cNvSpPr>
          <p:nvPr/>
        </p:nvSpPr>
        <p:spPr bwMode="auto">
          <a:xfrm>
            <a:off x="8518526" y="2098675"/>
            <a:ext cx="506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ar-IQ">
                <a:solidFill>
                  <a:srgbClr val="5B5249"/>
                </a:solidFill>
              </a:rPr>
              <a:t>D’</a:t>
            </a:r>
            <a:endParaRPr lang="en-GB" altLang="ar-IQ">
              <a:solidFill>
                <a:srgbClr val="5B5249"/>
              </a:solidFill>
            </a:endParaRPr>
          </a:p>
        </p:txBody>
      </p:sp>
      <p:sp>
        <p:nvSpPr>
          <p:cNvPr id="3093" name="Text Box 18"/>
          <p:cNvSpPr txBox="1">
            <a:spLocks noChangeArrowheads="1"/>
          </p:cNvSpPr>
          <p:nvPr/>
        </p:nvSpPr>
        <p:spPr bwMode="auto">
          <a:xfrm>
            <a:off x="3641726" y="4384675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ar-IQ">
                <a:solidFill>
                  <a:srgbClr val="5B5249"/>
                </a:solidFill>
              </a:rPr>
              <a:t>A</a:t>
            </a:r>
            <a:endParaRPr lang="en-GB" altLang="ar-IQ">
              <a:solidFill>
                <a:srgbClr val="5B5249"/>
              </a:solidFill>
            </a:endParaRPr>
          </a:p>
        </p:txBody>
      </p:sp>
      <p:sp>
        <p:nvSpPr>
          <p:cNvPr id="3094" name="Text Box 19"/>
          <p:cNvSpPr txBox="1">
            <a:spLocks noChangeArrowheads="1"/>
          </p:cNvSpPr>
          <p:nvPr/>
        </p:nvSpPr>
        <p:spPr bwMode="auto">
          <a:xfrm>
            <a:off x="7527925" y="438467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ar-IQ">
                <a:solidFill>
                  <a:srgbClr val="5B5249"/>
                </a:solidFill>
              </a:rPr>
              <a:t>B</a:t>
            </a:r>
            <a:endParaRPr lang="en-GB" altLang="ar-IQ">
              <a:solidFill>
                <a:srgbClr val="5B5249"/>
              </a:solidFill>
            </a:endParaRPr>
          </a:p>
        </p:txBody>
      </p:sp>
      <p:sp>
        <p:nvSpPr>
          <p:cNvPr id="3095" name="Text Box 20"/>
          <p:cNvSpPr txBox="1">
            <a:spLocks noChangeArrowheads="1"/>
          </p:cNvSpPr>
          <p:nvPr/>
        </p:nvSpPr>
        <p:spPr bwMode="auto">
          <a:xfrm>
            <a:off x="3565525" y="209867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ar-IQ">
                <a:solidFill>
                  <a:srgbClr val="5B5249"/>
                </a:solidFill>
              </a:rPr>
              <a:t>C</a:t>
            </a:r>
            <a:endParaRPr lang="en-GB" altLang="ar-IQ">
              <a:solidFill>
                <a:srgbClr val="5B5249"/>
              </a:solidFill>
            </a:endParaRPr>
          </a:p>
        </p:txBody>
      </p:sp>
      <p:sp>
        <p:nvSpPr>
          <p:cNvPr id="3096" name="Text Box 21"/>
          <p:cNvSpPr txBox="1">
            <a:spLocks noChangeArrowheads="1"/>
          </p:cNvSpPr>
          <p:nvPr/>
        </p:nvSpPr>
        <p:spPr bwMode="auto">
          <a:xfrm>
            <a:off x="4784725" y="202247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ar-IQ">
                <a:solidFill>
                  <a:srgbClr val="5B5249"/>
                </a:solidFill>
              </a:rPr>
              <a:t>C’</a:t>
            </a:r>
            <a:endParaRPr lang="en-GB" altLang="ar-IQ">
              <a:solidFill>
                <a:srgbClr val="5B5249"/>
              </a:solidFill>
            </a:endParaRPr>
          </a:p>
        </p:txBody>
      </p:sp>
      <p:sp>
        <p:nvSpPr>
          <p:cNvPr id="3097" name="Line 22"/>
          <p:cNvSpPr>
            <a:spLocks noChangeShapeType="1"/>
          </p:cNvSpPr>
          <p:nvPr/>
        </p:nvSpPr>
        <p:spPr bwMode="auto">
          <a:xfrm>
            <a:off x="2895600" y="2590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z="2400">
              <a:solidFill>
                <a:srgbClr val="5B524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98" name="Text Box 23"/>
          <p:cNvSpPr txBox="1">
            <a:spLocks noChangeArrowheads="1"/>
          </p:cNvSpPr>
          <p:nvPr/>
        </p:nvSpPr>
        <p:spPr bwMode="auto">
          <a:xfrm>
            <a:off x="2574925" y="3165475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ar-IQ">
                <a:solidFill>
                  <a:srgbClr val="5B5249"/>
                </a:solidFill>
              </a:rPr>
              <a:t>L</a:t>
            </a:r>
            <a:endParaRPr lang="en-GB" altLang="ar-IQ">
              <a:solidFill>
                <a:srgbClr val="5B5249"/>
              </a:solidFill>
            </a:endParaRPr>
          </a:p>
        </p:txBody>
      </p:sp>
      <p:sp>
        <p:nvSpPr>
          <p:cNvPr id="3099" name="Line 24"/>
          <p:cNvSpPr>
            <a:spLocks noChangeShapeType="1"/>
          </p:cNvSpPr>
          <p:nvPr/>
        </p:nvSpPr>
        <p:spPr bwMode="auto">
          <a:xfrm>
            <a:off x="3657600" y="2438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z="2400">
              <a:solidFill>
                <a:srgbClr val="5B524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00" name="Text Box 25"/>
          <p:cNvSpPr txBox="1">
            <a:spLocks noChangeArrowheads="1"/>
          </p:cNvSpPr>
          <p:nvPr/>
        </p:nvSpPr>
        <p:spPr bwMode="auto">
          <a:xfrm>
            <a:off x="4098925" y="19462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ar-IQ">
                <a:solidFill>
                  <a:srgbClr val="5B5249"/>
                </a:solidFill>
              </a:rPr>
              <a:t>x</a:t>
            </a:r>
            <a:endParaRPr lang="en-GB" altLang="ar-IQ">
              <a:solidFill>
                <a:srgbClr val="5B5249"/>
              </a:solidFill>
            </a:endParaRPr>
          </a:p>
        </p:txBody>
      </p:sp>
      <p:graphicFrame>
        <p:nvGraphicFramePr>
          <p:cNvPr id="3074" name="Object 26"/>
          <p:cNvGraphicFramePr>
            <a:graphicFrameLocks noChangeAspect="1"/>
          </p:cNvGraphicFramePr>
          <p:nvPr/>
        </p:nvGraphicFramePr>
        <p:xfrm>
          <a:off x="3657600" y="3886200"/>
          <a:ext cx="1905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MathType Equation" r:id="rId3" imgW="126720" imgH="203040" progId="Equation">
                  <p:embed/>
                </p:oleObj>
              </mc:Choice>
              <mc:Fallback>
                <p:oleObj name="MathType Equation" r:id="rId3" imgW="126720" imgH="203040" progId="Equation">
                  <p:embed/>
                  <p:pic>
                    <p:nvPicPr>
                      <p:cNvPr id="3074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886200"/>
                        <a:ext cx="1905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1" name="Text Box 27"/>
          <p:cNvSpPr txBox="1">
            <a:spLocks noChangeArrowheads="1"/>
          </p:cNvSpPr>
          <p:nvPr/>
        </p:nvSpPr>
        <p:spPr bwMode="auto">
          <a:xfrm>
            <a:off x="1981200" y="4800601"/>
            <a:ext cx="81534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ar-IQ">
                <a:solidFill>
                  <a:srgbClr val="5B52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Shear strain is the distortion produced by shear stress on an element or rectangular block as above.  The shear strain,       (gamma) is given as:</a:t>
            </a: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ar-IQ" b="1">
                <a:solidFill>
                  <a:srgbClr val="5B52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altLang="ar-IQ">
                <a:solidFill>
                  <a:srgbClr val="5B52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 x/L =  tan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ar-IQ">
              <a:solidFill>
                <a:srgbClr val="5B5249"/>
              </a:solidFill>
            </a:endParaRPr>
          </a:p>
        </p:txBody>
      </p:sp>
      <p:graphicFrame>
        <p:nvGraphicFramePr>
          <p:cNvPr id="3075" name="Object 28"/>
          <p:cNvGraphicFramePr>
            <a:graphicFrameLocks noChangeAspect="1"/>
          </p:cNvGraphicFramePr>
          <p:nvPr/>
        </p:nvGraphicFramePr>
        <p:xfrm>
          <a:off x="2362200" y="6248400"/>
          <a:ext cx="280988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MathType Equation" r:id="rId5" imgW="139680" imgH="164880" progId="Equation">
                  <p:embed/>
                </p:oleObj>
              </mc:Choice>
              <mc:Fallback>
                <p:oleObj name="MathType Equation" r:id="rId5" imgW="139680" imgH="164880" progId="Equation">
                  <p:embed/>
                  <p:pic>
                    <p:nvPicPr>
                      <p:cNvPr id="3075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6248400"/>
                        <a:ext cx="280988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29"/>
          <p:cNvGraphicFramePr>
            <a:graphicFrameLocks noChangeAspect="1"/>
          </p:cNvGraphicFramePr>
          <p:nvPr/>
        </p:nvGraphicFramePr>
        <p:xfrm>
          <a:off x="4648201" y="6248401"/>
          <a:ext cx="252413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MathType Equation" r:id="rId7" imgW="126720" imgH="203040" progId="Equation">
                  <p:embed/>
                </p:oleObj>
              </mc:Choice>
              <mc:Fallback>
                <p:oleObj name="MathType Equation" r:id="rId7" imgW="126720" imgH="203040" progId="Equation">
                  <p:embed/>
                  <p:pic>
                    <p:nvPicPr>
                      <p:cNvPr id="3076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1" y="6248401"/>
                        <a:ext cx="252413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30"/>
          <p:cNvGraphicFramePr>
            <a:graphicFrameLocks noChangeAspect="1"/>
          </p:cNvGraphicFramePr>
          <p:nvPr/>
        </p:nvGraphicFramePr>
        <p:xfrm>
          <a:off x="3124200" y="5715000"/>
          <a:ext cx="280988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MathType Equation" r:id="rId8" imgW="139680" imgH="164880" progId="Equation">
                  <p:embed/>
                </p:oleObj>
              </mc:Choice>
              <mc:Fallback>
                <p:oleObj name="MathType Equation" r:id="rId8" imgW="139680" imgH="164880" progId="Equation">
                  <p:embed/>
                  <p:pic>
                    <p:nvPicPr>
                      <p:cNvPr id="3077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715000"/>
                        <a:ext cx="280988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8350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ature">
  <a:themeElements>
    <a:clrScheme name="Nature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atur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392</Words>
  <Application>Microsoft Office PowerPoint</Application>
  <PresentationFormat>Widescreen</PresentationFormat>
  <Paragraphs>59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Office Theme</vt:lpstr>
      <vt:lpstr>Nature</vt:lpstr>
      <vt:lpstr>MathType Equation</vt:lpstr>
      <vt:lpstr>More Course Details</vt:lpstr>
      <vt:lpstr>MAE207: CHAPTER ONE</vt:lpstr>
      <vt:lpstr>1.1  DIRECT OR NORMAL    STRESS</vt:lpstr>
      <vt:lpstr>Direct Stress Contd.</vt:lpstr>
      <vt:lpstr>1.2   Direct or Normal Strain </vt:lpstr>
      <vt:lpstr>Direct or Normal Strain Contd.</vt:lpstr>
      <vt:lpstr>Direct or Normal Strain Contd.</vt:lpstr>
      <vt:lpstr>1.3 Shear Stress and Shear Strain</vt:lpstr>
      <vt:lpstr>Shear Stress and Shear Strain Contd.</vt:lpstr>
      <vt:lpstr>Shear Stress and Shear Strain Concluded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STRENGTH OF MATERIALS</dc:title>
  <dc:creator>site</dc:creator>
  <cp:lastModifiedBy>site</cp:lastModifiedBy>
  <cp:revision>12</cp:revision>
  <dcterms:created xsi:type="dcterms:W3CDTF">2018-11-22T09:28:10Z</dcterms:created>
  <dcterms:modified xsi:type="dcterms:W3CDTF">2018-11-22T09:34:09Z</dcterms:modified>
</cp:coreProperties>
</file>